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5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6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Play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iyvpbEb4mdS1vYRkLb1y1K33O2h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6" name="Caio Eduardo Vieira Flo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Play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Pl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5-31T19:00:03.887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w8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5-05-31T19:02:00.794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KaRhM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5-05-31T19:02:10.682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KaRhQ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2" dt="2025-05-31T19:02:20.789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KaRhU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3" dt="2025-05-31T19:02:28.535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KaRhY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4" dt="2025-05-31T19:02:38.746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Lstqg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5" dt="2025-05-31T19:02:47.219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Lstqk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6" dt="2025-05-31T19:02:54.770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Lstqo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05-31T19:00:12.515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A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5-05-31T19:00:22.780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E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5-05-31T19:00:31.833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I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5-05-31T19:00:45.496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M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5-05-31T19:01:28.257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Q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5-05-31T19:01:35.722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U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5-05-31T19:01:43.729">
    <p:pos x="6000" y="0"/>
    <p:text>Lucas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HAMxY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5-05-31T19:01:53.917">
    <p:pos x="6000" y="0"/>
    <p:text>Caio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kaKaRhI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92863fb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1" name="Google Shape;181;g3492863fb2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5a65d13e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0" name="Google Shape;190;g35a65d13e43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a65d13e4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g35a65d13e43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a65d13e4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g35a65d13e43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a65d13e4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4" name="Google Shape;224;g35a65d13e43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a65d13e43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2" name="Google Shape;242;g35a65d13e43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a65d13e4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g35a65d13e43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d5c469565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g2d5c469565b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a65d13e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g35a65d13e43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d5c469565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g2d5c469565b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10.xml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1.xml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2.xml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13.xml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4.xml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15.xml"/><Relationship Id="rId4" Type="http://schemas.openxmlformats.org/officeDocument/2006/relationships/hyperlink" Target="https://ieeexplore.ieee.org/abstract/document/8456424" TargetMode="External"/><Relationship Id="rId11" Type="http://schemas.openxmlformats.org/officeDocument/2006/relationships/image" Target="../media/image1.png"/><Relationship Id="rId10" Type="http://schemas.openxmlformats.org/officeDocument/2006/relationships/hyperlink" Target="https://www.researchgate.net/publication/356556260_Microsoft_Azure_Cloud_Platform_for_Application_Service_Deployment" TargetMode="External"/><Relationship Id="rId9" Type="http://schemas.openxmlformats.org/officeDocument/2006/relationships/hyperlink" Target="https://site.livrariacultura.com.br/imagem/capitulo/30374829.pdf" TargetMode="External"/><Relationship Id="rId5" Type="http://schemas.openxmlformats.org/officeDocument/2006/relationships/hyperlink" Target="https://scholar.google.com.br/scholar?hl=pt-BR&amp;as_sdt=0%2C5&amp;q=CONVERSE%2C+Tim%3B+PARK%2C+Joyce.+PHP%3A+a+b%C3%ADblia.+Gulf+Professional+Publishing%2C+2003.&amp;btnG=" TargetMode="External"/><Relationship Id="rId6" Type="http://schemas.openxmlformats.org/officeDocument/2006/relationships/hyperlink" Target="https://github.com/twbs/bootstrap" TargetMode="External"/><Relationship Id="rId7" Type="http://schemas.openxmlformats.org/officeDocument/2006/relationships/hyperlink" Target="https://repositorio.pucgoias.edu.br/jspui/handle/123456789/5862" TargetMode="External"/><Relationship Id="rId8" Type="http://schemas.openxmlformats.org/officeDocument/2006/relationships/hyperlink" Target="http://surl.li/ubyxpc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6.xml"/><Relationship Id="rId4" Type="http://schemas.openxmlformats.org/officeDocument/2006/relationships/image" Target="../media/image1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4.xml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5.xml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6.xml"/><Relationship Id="rId4" Type="http://schemas.openxmlformats.org/officeDocument/2006/relationships/image" Target="../media/image1.png"/><Relationship Id="rId5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7.xml"/><Relationship Id="rId4" Type="http://schemas.openxmlformats.org/officeDocument/2006/relationships/image" Target="../media/image1.png"/><Relationship Id="rId5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8.xml"/><Relationship Id="rId4" Type="http://schemas.openxmlformats.org/officeDocument/2006/relationships/image" Target="../media/image18.png"/><Relationship Id="rId11" Type="http://schemas.openxmlformats.org/officeDocument/2006/relationships/image" Target="../media/image8.png"/><Relationship Id="rId10" Type="http://schemas.openxmlformats.org/officeDocument/2006/relationships/image" Target="../media/image17.png"/><Relationship Id="rId12" Type="http://schemas.openxmlformats.org/officeDocument/2006/relationships/image" Target="../media/image16.png"/><Relationship Id="rId9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1.png"/><Relationship Id="rId7" Type="http://schemas.openxmlformats.org/officeDocument/2006/relationships/image" Target="../media/image15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9.xml"/><Relationship Id="rId4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52236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"/>
          <p:cNvSpPr txBox="1"/>
          <p:nvPr>
            <p:ph type="ctrTitle"/>
          </p:nvPr>
        </p:nvSpPr>
        <p:spPr>
          <a:xfrm>
            <a:off x="5223600" y="1536950"/>
            <a:ext cx="69684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500">
                <a:solidFill>
                  <a:srgbClr val="0A3041"/>
                </a:solidFill>
                <a:latin typeface="Arial Rounded"/>
                <a:ea typeface="Arial Rounded"/>
                <a:cs typeface="Arial Rounded"/>
                <a:sym typeface="Arial Rounded"/>
              </a:rPr>
              <a:t>Middleware para integração de sistemas web com serviços em nuvem</a:t>
            </a:r>
            <a:endParaRPr b="1" sz="4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6656500" y="5705975"/>
            <a:ext cx="5356200" cy="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2400"/>
              <a:buNone/>
            </a:pPr>
            <a:r>
              <a:rPr lang="pt-BR" sz="1600">
                <a:solidFill>
                  <a:srgbClr val="0A3041"/>
                </a:solidFill>
              </a:rPr>
              <a:t>Caio Eduardo Flor</a:t>
            </a:r>
            <a:endParaRPr sz="1600">
              <a:solidFill>
                <a:srgbClr val="0A3041"/>
              </a:solidFill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2400"/>
              <a:buNone/>
            </a:pPr>
            <a:r>
              <a:rPr lang="pt-BR" sz="1600">
                <a:solidFill>
                  <a:srgbClr val="0A3041"/>
                </a:solidFill>
              </a:rPr>
              <a:t>Lucas dos Santos</a:t>
            </a:r>
            <a:endParaRPr sz="1600">
              <a:solidFill>
                <a:srgbClr val="0A3041"/>
              </a:solidFill>
            </a:endParaRPr>
          </a:p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2400"/>
              <a:buNone/>
            </a:pPr>
            <a:r>
              <a:rPr lang="pt-BR" sz="1600">
                <a:solidFill>
                  <a:srgbClr val="0A3041"/>
                </a:solidFill>
              </a:rPr>
              <a:t>Orientador: Prof. Me. Diego H. Negretto</a:t>
            </a:r>
            <a:endParaRPr sz="1600">
              <a:solidFill>
                <a:srgbClr val="0A3041"/>
              </a:solidFill>
            </a:endParaRPr>
          </a:p>
        </p:txBody>
      </p:sp>
      <p:pic>
        <p:nvPicPr>
          <p:cNvPr id="87" name="Google Shape;8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813" y="2533150"/>
            <a:ext cx="4620025" cy="179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92863fb2b_0_0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492863fb2b_0_0"/>
          <p:cNvSpPr txBox="1"/>
          <p:nvPr/>
        </p:nvSpPr>
        <p:spPr>
          <a:xfrm>
            <a:off x="471650" y="231450"/>
            <a:ext cx="89661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Padrões de Projeto Aplicados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3492863fb2b_0_0"/>
          <p:cNvSpPr txBox="1"/>
          <p:nvPr/>
        </p:nvSpPr>
        <p:spPr>
          <a:xfrm>
            <a:off x="1037550" y="1792000"/>
            <a:ext cx="10116900" cy="18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Facade: Simplifica o uso da biblioteca;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Builder: Constrói objetos complexos;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Strategy: Define o comportamento para cada serviço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Factory: I</a:t>
            </a:r>
            <a:r>
              <a:rPr lang="pt-BR" sz="2400">
                <a:solidFill>
                  <a:schemeClr val="dk1"/>
                </a:solidFill>
              </a:rPr>
              <a:t>nstância</a:t>
            </a:r>
            <a:r>
              <a:rPr lang="pt-BR" sz="2400">
                <a:solidFill>
                  <a:schemeClr val="dk1"/>
                </a:solidFill>
              </a:rPr>
              <a:t> a estratégia correta.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86" name="Google Shape;186;g3492863fb2b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3492863fb2b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2138" y="3662300"/>
            <a:ext cx="8847725" cy="1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a65d13e43_0_40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5a65d13e43_0_40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Resultados Obtidos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194" name="Google Shape;194;g35a65d13e43_0_40"/>
          <p:cNvSpPr txBox="1"/>
          <p:nvPr/>
        </p:nvSpPr>
        <p:spPr>
          <a:xfrm>
            <a:off x="5350200" y="2772900"/>
            <a:ext cx="6689400" cy="2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Biblioteca modular concluída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Estratégias implementadas: AWS S3, FTP e SFTP;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Padrões aplicados com sucesso;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Retorno padronizado implementado (código, mensagem e link).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95" name="Google Shape;195;g35a65d13e43_0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73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35a65d13e43_0_40"/>
          <p:cNvSpPr/>
          <p:nvPr/>
        </p:nvSpPr>
        <p:spPr>
          <a:xfrm>
            <a:off x="0" y="1213800"/>
            <a:ext cx="5223600" cy="56442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g35a65d13e43_0_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0447" y="1213800"/>
            <a:ext cx="3582703" cy="564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35a65d13e43_0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a65d13e43_0_50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5a65d13e43_0_50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Publicação e Disponibilização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205" name="Google Shape;205;g35a65d13e43_0_50"/>
          <p:cNvSpPr txBox="1"/>
          <p:nvPr/>
        </p:nvSpPr>
        <p:spPr>
          <a:xfrm>
            <a:off x="76200" y="3182863"/>
            <a:ext cx="6689400" cy="17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Biblioteca publicada no Composer (v1.0.0)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Repositório GitHub com documentação;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Instalação via Composer disponível publicamente.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206" name="Google Shape;206;g35a65d13e43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35a65d13e43_0_50"/>
          <p:cNvSpPr/>
          <p:nvPr/>
        </p:nvSpPr>
        <p:spPr>
          <a:xfrm>
            <a:off x="6968400" y="1213800"/>
            <a:ext cx="5223600" cy="5644200"/>
          </a:xfrm>
          <a:prstGeom prst="rect">
            <a:avLst/>
          </a:prstGeom>
          <a:solidFill>
            <a:srgbClr val="2D2D3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35a65d13e43_0_50"/>
          <p:cNvPicPr preferRelativeResize="0"/>
          <p:nvPr/>
        </p:nvPicPr>
        <p:blipFill rotWithShape="1">
          <a:blip r:embed="rId5">
            <a:alphaModFix/>
          </a:blip>
          <a:srcRect b="0" l="11641" r="31514" t="0"/>
          <a:stretch/>
        </p:blipFill>
        <p:spPr>
          <a:xfrm>
            <a:off x="6968400" y="1913574"/>
            <a:ext cx="5223600" cy="424467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5a65d13e43_0_50"/>
          <p:cNvSpPr/>
          <p:nvPr/>
        </p:nvSpPr>
        <p:spPr>
          <a:xfrm>
            <a:off x="7061475" y="2816775"/>
            <a:ext cx="1583700" cy="1833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g35a65d13e43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a65d13e43_0_62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35a65d13e43_0_62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Validação e Próximos Passos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217" name="Google Shape;217;g35a65d13e43_0_62"/>
          <p:cNvSpPr txBox="1"/>
          <p:nvPr/>
        </p:nvSpPr>
        <p:spPr>
          <a:xfrm>
            <a:off x="5350200" y="3182850"/>
            <a:ext cx="6689400" cy="20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Validação com ERP web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Planejamento de integração com Google Drive (OAuth 2.0);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Possível expansão para outros serviços como Dropbox e Azure.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218" name="Google Shape;218;g35a65d13e43_0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73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35a65d13e43_0_62"/>
          <p:cNvSpPr/>
          <p:nvPr/>
        </p:nvSpPr>
        <p:spPr>
          <a:xfrm>
            <a:off x="0" y="1213800"/>
            <a:ext cx="5223600" cy="564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g35a65d13e43_0_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03525"/>
            <a:ext cx="5223598" cy="326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5a65d13e43_0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a65d13e43_0_75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35a65d13e43_0_75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Considerações Finais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228" name="Google Shape;228;g35a65d13e43_0_75"/>
          <p:cNvSpPr txBox="1"/>
          <p:nvPr/>
        </p:nvSpPr>
        <p:spPr>
          <a:xfrm>
            <a:off x="76200" y="2844750"/>
            <a:ext cx="6689400" cy="23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Objetivos parcialmente atingidos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Biblioteca funcional e adaptável;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Abstrai integrações complexas com uma única interface;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Potencial de uso real em múltiplos sistemas web.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229" name="Google Shape;229;g35a65d13e43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35a65d13e43_0_75"/>
          <p:cNvSpPr/>
          <p:nvPr/>
        </p:nvSpPr>
        <p:spPr>
          <a:xfrm>
            <a:off x="6968400" y="1213800"/>
            <a:ext cx="5223600" cy="564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g35a65d13e43_0_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400" y="1424100"/>
            <a:ext cx="5223600" cy="522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95125" y="231450"/>
            <a:ext cx="8415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i="0" lang="pt-BR" sz="4400" u="none" cap="none" strike="noStrike">
                <a:solidFill>
                  <a:srgbClr val="0A3041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377825" y="1349375"/>
            <a:ext cx="9018600" cy="48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rgbClr val="222222"/>
                </a:solidFill>
              </a:rPr>
              <a:t>BHATTACHARJEE, Anirban; BARVE, Yogesh; GOKHALE, Aniruddha. </a:t>
            </a:r>
            <a:r>
              <a:rPr b="1" lang="pt-BR" sz="1100">
                <a:solidFill>
                  <a:srgbClr val="222222"/>
                </a:solidFill>
              </a:rPr>
              <a:t>CloudCamp: Automating cloud services deployment &amp; managent. </a:t>
            </a:r>
            <a:r>
              <a:rPr lang="pt-BR" sz="1100">
                <a:solidFill>
                  <a:srgbClr val="222222"/>
                </a:solidFill>
              </a:rPr>
              <a:t>2019. Vanderbilt University, Department of Electrical Engineering and Computer Science. Nashville, Tennessee, USA. 2019. Disponível em: </a:t>
            </a:r>
            <a:r>
              <a:rPr lang="pt-BR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https://ieeexplore.ieee.org/abstract/document/8456424</a:t>
            </a:r>
            <a:r>
              <a:rPr lang="pt-BR" sz="1100">
                <a:solidFill>
                  <a:srgbClr val="222222"/>
                </a:solidFill>
              </a:rPr>
              <a:t>. Acesso em: 08 nov. 2024.</a:t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rgbClr val="222222"/>
                </a:solidFill>
              </a:rPr>
              <a:t>CONVERSE, Tim; PARK, Joyce. </a:t>
            </a:r>
            <a:r>
              <a:rPr b="1" lang="pt-BR" sz="1100">
                <a:solidFill>
                  <a:srgbClr val="222222"/>
                </a:solidFill>
              </a:rPr>
              <a:t>PHP: a bíblia</a:t>
            </a:r>
            <a:r>
              <a:rPr lang="pt-BR" sz="1100">
                <a:solidFill>
                  <a:srgbClr val="222222"/>
                </a:solidFill>
              </a:rPr>
              <a:t>. Gulf Professional Publishing, 2003. 710 f. Pontifícia Universidade Católica do Rio de Janeiro (PUC-Rio), Rio de Janeiro, 2003. Disponível em: </a:t>
            </a:r>
            <a:r>
              <a:rPr lang="pt-BR" sz="1100">
                <a:solidFill>
                  <a:srgbClr val="1155CC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https://scholar.google.com.br/scholar?hl=pt-BR&amp;as_sdt=0%2C5&amp;q=CONVERSE%2C+Tim%3B+PARK%2C+Joyce.+PHP%3A+a+b%C3%ADblia.+Gulf+Professional+Publishing%2C+2003.&amp;btnG=</a:t>
            </a:r>
            <a:r>
              <a:rPr lang="pt-BR" sz="1100">
                <a:solidFill>
                  <a:srgbClr val="222222"/>
                </a:solidFill>
              </a:rPr>
              <a:t>. Acesso em: 20 set. 2024.</a:t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rgbClr val="222222"/>
                </a:solidFill>
              </a:rPr>
              <a:t>ISSERMANN, Hannah; DÉRAMOND, Julien. </a:t>
            </a:r>
            <a:r>
              <a:rPr b="1" lang="pt-BR" sz="1100">
                <a:solidFill>
                  <a:srgbClr val="222222"/>
                </a:solidFill>
              </a:rPr>
              <a:t>Framework Twitter Bootstrap 3</a:t>
            </a:r>
            <a:r>
              <a:rPr lang="pt-BR" sz="1100">
                <a:solidFill>
                  <a:srgbClr val="222222"/>
                </a:solidFill>
              </a:rPr>
              <a:t>. 2024. GitHub. 2024. Disponível em: </a:t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https://github.com/twbs/bootstrap</a:t>
            </a:r>
            <a:r>
              <a:rPr lang="pt-BR" sz="1100">
                <a:solidFill>
                  <a:srgbClr val="222222"/>
                </a:solidFill>
              </a:rPr>
              <a:t>. Acesso em: 06 out. 2024.</a:t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SILVA, Bruno Emílio Luiz. </a:t>
            </a:r>
            <a:r>
              <a:rPr b="1" lang="pt-BR" sz="1100">
                <a:solidFill>
                  <a:schemeClr val="dk1"/>
                </a:solidFill>
              </a:rPr>
              <a:t>Serviços de segurança em computação em nuvem usando a plataforma Amazon Web Services (AWS). </a:t>
            </a:r>
            <a:r>
              <a:rPr lang="pt-BR" sz="1100">
                <a:solidFill>
                  <a:schemeClr val="dk1"/>
                </a:solidFill>
              </a:rPr>
              <a:t>2023.</a:t>
            </a:r>
            <a:r>
              <a:rPr b="1" lang="pt-BR" sz="1100">
                <a:solidFill>
                  <a:schemeClr val="dk1"/>
                </a:solidFill>
              </a:rPr>
              <a:t> </a:t>
            </a:r>
            <a:r>
              <a:rPr lang="pt-BR" sz="1100">
                <a:solidFill>
                  <a:schemeClr val="dk1"/>
                </a:solidFill>
              </a:rPr>
              <a:t>57 f. Trabalho de Conclusão de Curso, Escola Politécnica e de Artes da Pontifícia Universidade Católica de Goiás. 2023. Disponível em: </a:t>
            </a:r>
            <a:r>
              <a:rPr lang="pt-BR" sz="11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https://repositorio.pucgoias.edu.br/jspui/handle/123456789/5862</a:t>
            </a:r>
            <a:r>
              <a:rPr lang="pt-BR" sz="1100">
                <a:solidFill>
                  <a:schemeClr val="dk1"/>
                </a:solidFill>
              </a:rPr>
              <a:t>. Acesso em: 10 set. 2024.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rgbClr val="222222"/>
                </a:solidFill>
                <a:highlight>
                  <a:srgbClr val="FFFFFF"/>
                </a:highlight>
              </a:rPr>
              <a:t>SOUSA, Flávio R. C; MOREIRA, Leonardo O. </a:t>
            </a:r>
            <a:r>
              <a:rPr b="1" lang="pt-BR" sz="1100">
                <a:solidFill>
                  <a:srgbClr val="222222"/>
                </a:solidFill>
                <a:highlight>
                  <a:srgbClr val="FFFFFF"/>
                </a:highlight>
              </a:rPr>
              <a:t>Computação em Nuvem: Conceitos, Tecnologias, Aplicações e Desafios.</a:t>
            </a:r>
            <a:r>
              <a:rPr lang="pt-BR" sz="1100">
                <a:solidFill>
                  <a:srgbClr val="222222"/>
                </a:solidFill>
                <a:highlight>
                  <a:srgbClr val="FFFFFF"/>
                </a:highlight>
              </a:rPr>
              <a:t> 2010. 26 f. Universidade Federal do Ceará (UFC), Fortleza, 2010. Disponível em: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u="sng">
                <a:solidFill>
                  <a:srgbClr val="1155CC"/>
                </a:solidFill>
                <a:highlight>
                  <a:srgbClr val="FFFFFF"/>
                </a:highlight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http://surl.li/ubyxpc</a:t>
            </a:r>
            <a:r>
              <a:rPr lang="pt-BR" sz="1100">
                <a:solidFill>
                  <a:srgbClr val="222222"/>
                </a:solidFill>
                <a:highlight>
                  <a:srgbClr val="FFFFFF"/>
                </a:highlight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TONSIG, Sérgio Luiz. </a:t>
            </a:r>
            <a:r>
              <a:rPr b="1" lang="pt-BR" sz="1100">
                <a:solidFill>
                  <a:schemeClr val="dk1"/>
                </a:solidFill>
              </a:rPr>
              <a:t>Aplicações na nuvem - como construir com HTML5, JavaScript, CSS, PHP e MYSQL. </a:t>
            </a:r>
            <a:r>
              <a:rPr lang="pt-BR" sz="1100">
                <a:solidFill>
                  <a:schemeClr val="dk1"/>
                </a:solidFill>
              </a:rPr>
              <a:t>2012. 28 f. Editora Ciência Moderna Ltda, Rio de Janeiro. 2012. Disponível em: </a:t>
            </a:r>
            <a:r>
              <a:rPr lang="pt-BR" sz="11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https://site.livrariacultura.com.br/imagem/capitulo/30374829.pdf</a:t>
            </a:r>
            <a:r>
              <a:rPr lang="pt-BR" sz="1100">
                <a:solidFill>
                  <a:schemeClr val="dk1"/>
                </a:solidFill>
              </a:rPr>
              <a:t>. Acesso em: 10 set. 2024.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V.P, Desai; K.S, Oza; P.P, Shinde; P.G, Naik. </a:t>
            </a:r>
            <a:r>
              <a:rPr b="1" lang="pt-BR" sz="1100">
                <a:solidFill>
                  <a:schemeClr val="dk1"/>
                </a:solidFill>
              </a:rPr>
              <a:t>Microsoft Azure: Cloud platform for application service deployment</a:t>
            </a:r>
            <a:r>
              <a:rPr lang="pt-BR" sz="1100">
                <a:solidFill>
                  <a:schemeClr val="dk1"/>
                </a:solidFill>
              </a:rPr>
              <a:t>. 2021. 5 f. Department of Computer Science, Shivaji University, Kolhapur, India. 2021. Disponível em: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u="sng">
                <a:solidFill>
                  <a:srgbClr val="1155CC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https://www.researchgate.net/publication/356556260_Microsoft_Azure_Cloud_Platform_for_Application_Service_Deployment</a:t>
            </a:r>
            <a:r>
              <a:rPr lang="pt-BR" sz="1100">
                <a:solidFill>
                  <a:schemeClr val="dk1"/>
                </a:solidFill>
              </a:rPr>
              <a:t>. Acesso em: 11 nov. 2024.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39" name="Google Shape;239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a65d13e43_0_86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35a65d13e43_0_86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Encerramento</a:t>
            </a:r>
            <a:endParaRPr b="1" sz="4400">
              <a:solidFill>
                <a:srgbClr val="0A3041"/>
              </a:solidFill>
            </a:endParaRPr>
          </a:p>
        </p:txBody>
      </p:sp>
      <p:pic>
        <p:nvPicPr>
          <p:cNvPr id="246" name="Google Shape;246;g35a65d13e43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35a65d13e43_0_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7150" y="1470605"/>
            <a:ext cx="4717700" cy="47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0" y="0"/>
            <a:ext cx="12192000" cy="109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330722" y="171450"/>
            <a:ext cx="27633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Contexto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330725" y="2196450"/>
            <a:ext cx="6269100" cy="28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O uso de serviços em nuvem cresceu drasticamente nos últimos anos;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Desenvolvedores enfrentam dificuldades para integrar diferentes APIs (AWS, FTP, SFTP);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Integrações manuais geram retrabalho e complexidade na manutenção;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6968400" y="1093800"/>
            <a:ext cx="5223600" cy="5764200"/>
          </a:xfrm>
          <a:prstGeom prst="rect">
            <a:avLst/>
          </a:prstGeom>
          <a:solidFill>
            <a:srgbClr val="06B4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401" y="1735399"/>
            <a:ext cx="5223601" cy="448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a65d13e43_0_9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35a65d13e43_0_9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Conceitos Fundamentais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105" name="Google Shape;105;g35a65d13e43_0_9"/>
          <p:cNvSpPr txBox="1"/>
          <p:nvPr/>
        </p:nvSpPr>
        <p:spPr>
          <a:xfrm>
            <a:off x="5298725" y="2615825"/>
            <a:ext cx="6689400" cy="28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Middleware: camada que conecta sistemas diferentes;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Bibliotecas: códigos prontos que facilitam e otimizam o desenvolvimento de software;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Serviço em Nuvem: recursos online como armazenamento e processamento, acessados via internet;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06" name="Google Shape;106;g35a65d13e43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73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5a65d13e43_0_9"/>
          <p:cNvSpPr/>
          <p:nvPr/>
        </p:nvSpPr>
        <p:spPr>
          <a:xfrm>
            <a:off x="2547875" y="1213800"/>
            <a:ext cx="2675700" cy="5644200"/>
          </a:xfrm>
          <a:prstGeom prst="rect">
            <a:avLst/>
          </a:prstGeom>
          <a:solidFill>
            <a:srgbClr val="C7F0E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35a65d13e43_0_9"/>
          <p:cNvSpPr/>
          <p:nvPr/>
        </p:nvSpPr>
        <p:spPr>
          <a:xfrm>
            <a:off x="0" y="1213800"/>
            <a:ext cx="2547900" cy="5644200"/>
          </a:xfrm>
          <a:prstGeom prst="rect">
            <a:avLst/>
          </a:prstGeom>
          <a:solidFill>
            <a:srgbClr val="EDFB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g35a65d13e43_0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641956"/>
            <a:ext cx="5223599" cy="278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35a65d13e43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338126" y="231450"/>
            <a:ext cx="68616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ct val="10909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Objetivo Geral e Específicos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1498200" y="1627800"/>
            <a:ext cx="9195600" cy="3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Objetivo Geral: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Desenvolver uma biblioteca middleware para facilitar integrações com serviços em nuvem.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Objetivos Específicos: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Implementar estratégias reutilizáveis;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Centralizar lógica de integração;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Disponibilizar via Composer;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Criar documentação e sistema demonstrativo.</a:t>
            </a:r>
            <a:endParaRPr sz="24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9950" y="152400"/>
            <a:ext cx="1729400" cy="17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401194" y="231454"/>
            <a:ext cx="6109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Justificativa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6"/>
          <p:cNvSpPr txBox="1"/>
          <p:nvPr/>
        </p:nvSpPr>
        <p:spPr>
          <a:xfrm>
            <a:off x="5352600" y="2045700"/>
            <a:ext cx="6610800" cy="3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Integrações específicas para cada serviço são custosas e inflexíveis;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Falta de padronização dificulta reuso e manutenção;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Justifica-se a criação de uma biblioteca centralizada que consiga </a:t>
            </a:r>
            <a:r>
              <a:rPr lang="pt-BR" sz="2400">
                <a:solidFill>
                  <a:schemeClr val="dk1"/>
                </a:solidFill>
              </a:rPr>
              <a:t>abstrair</a:t>
            </a:r>
            <a:r>
              <a:rPr lang="pt-BR" sz="2400">
                <a:solidFill>
                  <a:schemeClr val="dk1"/>
                </a:solidFill>
              </a:rPr>
              <a:t> as diferenças entre os </a:t>
            </a:r>
            <a:r>
              <a:rPr lang="pt-BR" sz="2400">
                <a:solidFill>
                  <a:schemeClr val="dk1"/>
                </a:solidFill>
              </a:rPr>
              <a:t>serviços.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73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6"/>
          <p:cNvSpPr/>
          <p:nvPr/>
        </p:nvSpPr>
        <p:spPr>
          <a:xfrm>
            <a:off x="0" y="1213800"/>
            <a:ext cx="5223600" cy="56442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" y="1824473"/>
            <a:ext cx="5223601" cy="4422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5c469565b_0_14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d5c469565b_0_14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Trabalhos Relacionados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137" name="Google Shape;137;g2d5c469565b_0_14"/>
          <p:cNvSpPr txBox="1"/>
          <p:nvPr/>
        </p:nvSpPr>
        <p:spPr>
          <a:xfrm>
            <a:off x="76200" y="2266950"/>
            <a:ext cx="6689400" cy="3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Desai et al. (2021): Explora </a:t>
            </a:r>
            <a:r>
              <a:rPr lang="pt-BR" sz="2400">
                <a:solidFill>
                  <a:schemeClr val="dk1"/>
                </a:solidFill>
              </a:rPr>
              <a:t>implantação</a:t>
            </a:r>
            <a:r>
              <a:rPr lang="pt-BR" sz="2400">
                <a:solidFill>
                  <a:schemeClr val="dk1"/>
                </a:solidFill>
              </a:rPr>
              <a:t> em nuvem com foco em escalabilidade e automação;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Souza et al. (2010): Discute arquiteturas e desafios na integração de serviços em nuvem;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Bhattacharjee et al. (2019): Propõe framework para facilitar o uso de múltiplos serviços em nuvem.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38" name="Google Shape;138;g2d5c469565b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d5c469565b_0_14"/>
          <p:cNvSpPr/>
          <p:nvPr/>
        </p:nvSpPr>
        <p:spPr>
          <a:xfrm>
            <a:off x="6968400" y="1213800"/>
            <a:ext cx="5223600" cy="56442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g2d5c469565b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400" y="2293862"/>
            <a:ext cx="5223598" cy="3484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2d5c469565b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a65d13e43_0_30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35a65d13e43_0_30"/>
          <p:cNvSpPr txBox="1"/>
          <p:nvPr/>
        </p:nvSpPr>
        <p:spPr>
          <a:xfrm>
            <a:off x="401200" y="231450"/>
            <a:ext cx="9667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Metodologia</a:t>
            </a:r>
            <a:endParaRPr b="1" sz="4400">
              <a:solidFill>
                <a:srgbClr val="0A3041"/>
              </a:solidFill>
            </a:endParaRPr>
          </a:p>
        </p:txBody>
      </p:sp>
      <p:sp>
        <p:nvSpPr>
          <p:cNvPr id="148" name="Google Shape;148;g35a65d13e43_0_30"/>
          <p:cNvSpPr txBox="1"/>
          <p:nvPr/>
        </p:nvSpPr>
        <p:spPr>
          <a:xfrm>
            <a:off x="76200" y="2266950"/>
            <a:ext cx="6689400" cy="3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Tipo de pesquisa: Pesquisa aplicada com revisão bibliográfica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Desenvolvimento em etapas: análise, modelagem e implementação;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Testes funcionais manuais com múltiplas estratégias;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Validação futura com ERP real em empresa de Araras/SP.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49" name="Google Shape;149;g35a65d13e43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35a65d13e43_0_30"/>
          <p:cNvSpPr/>
          <p:nvPr/>
        </p:nvSpPr>
        <p:spPr>
          <a:xfrm>
            <a:off x="6968400" y="1213800"/>
            <a:ext cx="5223600" cy="564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g35a65d13e43_0_30"/>
          <p:cNvPicPr preferRelativeResize="0"/>
          <p:nvPr/>
        </p:nvPicPr>
        <p:blipFill rotWithShape="1">
          <a:blip r:embed="rId5">
            <a:alphaModFix/>
          </a:blip>
          <a:srcRect b="0" l="13332" r="12185" t="0"/>
          <a:stretch/>
        </p:blipFill>
        <p:spPr>
          <a:xfrm>
            <a:off x="6968400" y="1793985"/>
            <a:ext cx="5223599" cy="4483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35a65d13e43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d5c469565b_0_22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d5c469565b_0_22"/>
          <p:cNvSpPr txBox="1"/>
          <p:nvPr/>
        </p:nvSpPr>
        <p:spPr>
          <a:xfrm>
            <a:off x="401201" y="231450"/>
            <a:ext cx="6729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Tecnologias Utilizadas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g2d5c469565b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6813" y="1499225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d5c469565b_0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4688" y="4352018"/>
            <a:ext cx="2143125" cy="1707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d5c469565b_0_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74900" y="4281925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d5c469565b_0_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54588" y="4379273"/>
            <a:ext cx="1848075" cy="165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d5c469565b_0_22"/>
          <p:cNvPicPr preferRelativeResize="0"/>
          <p:nvPr/>
        </p:nvPicPr>
        <p:blipFill rotWithShape="1">
          <a:blip r:embed="rId8">
            <a:alphaModFix/>
          </a:blip>
          <a:srcRect b="0" l="19807" r="21520" t="0"/>
          <a:stretch/>
        </p:blipFill>
        <p:spPr>
          <a:xfrm>
            <a:off x="100525" y="3875800"/>
            <a:ext cx="3034175" cy="2660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2d5c469565b_0_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d5c469565b_0_22" title="ChatGPT_Image_6_de_abr._de_2025__18_22_45-removebg-preview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2212" y="1213788"/>
            <a:ext cx="2714000" cy="27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d5c469565b_0_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11838" y="1384938"/>
            <a:ext cx="1933575" cy="237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2d5c469565b_0_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134688" y="149922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/>
          <p:nvPr/>
        </p:nvSpPr>
        <p:spPr>
          <a:xfrm>
            <a:off x="0" y="0"/>
            <a:ext cx="12192000" cy="121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471650" y="231450"/>
            <a:ext cx="6346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3041"/>
              </a:buClr>
              <a:buSzPts val="4800"/>
              <a:buFont typeface="Poppins SemiBold"/>
              <a:buNone/>
            </a:pPr>
            <a:r>
              <a:rPr b="1" lang="pt-BR" sz="4400">
                <a:solidFill>
                  <a:srgbClr val="0A3041"/>
                </a:solidFill>
              </a:rPr>
              <a:t>Arquitetura do Projeto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5551450" y="3538800"/>
            <a:ext cx="6431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pt-BR" sz="2400">
                <a:solidFill>
                  <a:schemeClr val="dk1"/>
                </a:solidFill>
              </a:rPr>
              <a:t>Baseada em camadas: Service Layer + Domain Model;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75" name="Google Shape;1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49" y="6107100"/>
            <a:ext cx="1936251" cy="7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1763" y="2097125"/>
            <a:ext cx="933450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4"/>
          <p:cNvSpPr/>
          <p:nvPr/>
        </p:nvSpPr>
        <p:spPr>
          <a:xfrm>
            <a:off x="0" y="1213800"/>
            <a:ext cx="5223600" cy="564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720774"/>
            <a:ext cx="5223600" cy="294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Claudio</dc:creator>
</cp:coreProperties>
</file>